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570" autoAdjust="0"/>
  </p:normalViewPr>
  <p:slideViewPr>
    <p:cSldViewPr>
      <p:cViewPr varScale="1">
        <p:scale>
          <a:sx n="66" d="100"/>
          <a:sy n="66" d="100"/>
        </p:scale>
        <p:origin x="22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366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>
                <a:solidFill>
                  <a:srgbClr val="4D4A46"/>
                </a:solidFill>
                <a:latin typeface="Clear Sans Bold"/>
              </a:rPr>
              <a:t>ANNUAL</a:t>
            </a:r>
          </a:p>
          <a:p>
            <a:pPr>
              <a:lnSpc>
                <a:spcPts val="9504"/>
              </a:lnSpc>
            </a:pPr>
            <a:r>
              <a:rPr lang="en-US" sz="9600" b="1">
                <a:solidFill>
                  <a:srgbClr val="4D4A46"/>
                </a:solidFill>
                <a:latin typeface="Clear Sans Bold"/>
              </a:rPr>
              <a:t>COMPANY</a:t>
            </a:r>
          </a:p>
          <a:p>
            <a:pPr>
              <a:lnSpc>
                <a:spcPts val="9504"/>
              </a:lnSpc>
            </a:pPr>
            <a:r>
              <a:rPr lang="en-US" sz="9600" b="1">
                <a:solidFill>
                  <a:srgbClr val="4D4A46"/>
                </a:solidFill>
                <a:latin typeface="Clear Sans Bold"/>
              </a:rPr>
              <a:t>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361896"/>
            <a:ext cx="5381467" cy="89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>
                <a:solidFill>
                  <a:srgbClr val="4D4A46"/>
                </a:solidFill>
                <a:latin typeface="Clear Sans Thin"/>
              </a:rPr>
              <a:t>PRESENTED BY THE FINANCE DEPARTMENT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2903390" y="4887594"/>
            <a:ext cx="825716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i="0" spc="160">
                <a:solidFill>
                  <a:srgbClr val="4D4A46"/>
                </a:solidFill>
                <a:latin typeface="Clear Sans Regular"/>
              </a:rPr>
              <a:t>Winslough Advertising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PR AND CRISIS MANAGEMENT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44836"/>
            <a:ext cx="4238219" cy="2576779"/>
            <a:chOff x="0" y="0"/>
            <a:chExt cx="5650958" cy="3435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44836"/>
            <a:ext cx="4238219" cy="2576779"/>
            <a:chOff x="0" y="0"/>
            <a:chExt cx="5650958" cy="3435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44836"/>
            <a:ext cx="4238219" cy="2576779"/>
            <a:chOff x="0" y="0"/>
            <a:chExt cx="5650958" cy="34357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5700" b="0" i="0" spc="171">
                <a:solidFill>
                  <a:srgbClr val="4D4A46"/>
                </a:solidFill>
                <a:latin typeface="Clear Sans Thin"/>
              </a:rPr>
              <a:t>Newly serviced territories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653705"/>
            <a:chOff x="0" y="0"/>
            <a:chExt cx="8934662" cy="220494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SOUTHEAST ASIA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653705"/>
            <a:chOff x="0" y="0"/>
            <a:chExt cx="8934662" cy="22049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AUSTRALIA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1653705"/>
            <a:chOff x="0" y="0"/>
            <a:chExt cx="8934662" cy="220494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MIDDLE EAST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1653705"/>
            <a:chOff x="0" y="0"/>
            <a:chExt cx="8934662" cy="220494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EUROPE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3237" y="1543041"/>
            <a:ext cx="1205606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CLIENTS IN 2020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94283"/>
            <a:ext cx="16230600" cy="5164017"/>
            <a:chOff x="0" y="0"/>
            <a:chExt cx="21640800" cy="688535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16634347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5544782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1089565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46228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Alpine</a:t>
            </a:r>
          </a:p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Fresh Milk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22360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Organix Cookies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9533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Rubix</a:t>
            </a:r>
          </a:p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Motors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37317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0947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Zyrcone Teleservices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4240" y="5008935"/>
            <a:ext cx="1838107" cy="18381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2542" y="4881799"/>
            <a:ext cx="2192066" cy="219206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2889" t="16862" r="13377" b="16532"/>
          <a:stretch>
            <a:fillRect/>
          </a:stretch>
        </p:blipFill>
        <p:spPr>
          <a:xfrm>
            <a:off x="14422884" y="5028716"/>
            <a:ext cx="1917992" cy="17325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l="17068" t="17353" r="18047" b="17761"/>
          <a:stretch>
            <a:fillRect/>
          </a:stretch>
        </p:blipFill>
        <p:spPr>
          <a:xfrm>
            <a:off x="6402297" y="5232599"/>
            <a:ext cx="1324819" cy="13248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52977"/>
            <a:ext cx="6606996" cy="818104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660786" y="1397893"/>
            <a:ext cx="534282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b="1" spc="375">
                <a:solidFill>
                  <a:srgbClr val="4D4A46"/>
                </a:solidFill>
                <a:latin typeface="Clear Sans Bold"/>
              </a:rPr>
              <a:t>8.50%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0786" y="7466578"/>
            <a:ext cx="53428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REVENUE GROWTH IN 2019</a:t>
            </a:r>
          </a:p>
        </p:txBody>
      </p:sp>
      <p:sp>
        <p:nvSpPr>
          <p:cNvPr id="5" name="AutoShape 5"/>
          <p:cNvSpPr/>
          <p:nvPr/>
        </p:nvSpPr>
        <p:spPr>
          <a:xfrm>
            <a:off x="8605436" y="1028700"/>
            <a:ext cx="6606996" cy="818104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9237522" y="1397893"/>
            <a:ext cx="534282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b="1" spc="375">
                <a:solidFill>
                  <a:srgbClr val="4D4A46"/>
                </a:solidFill>
                <a:latin typeface="Clear Sans Bold"/>
              </a:rPr>
              <a:t>15%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7466578"/>
            <a:ext cx="53428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SALES OF CRIME AND MYSTERY NOVELS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52313" y="8095228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74" r="4074"/>
          <a:stretch>
            <a:fillRect/>
          </a:stretch>
        </p:blipFill>
        <p:spPr>
          <a:xfrm>
            <a:off x="3260559" y="-374912"/>
            <a:ext cx="4859619" cy="79263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662780" y="2239358"/>
            <a:ext cx="7089045" cy="5808284"/>
            <a:chOff x="0" y="0"/>
            <a:chExt cx="9452060" cy="774437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45206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>
                  <a:solidFill>
                    <a:srgbClr val="4D4A46"/>
                  </a:solidFill>
                  <a:latin typeface="Clear Sans Regular"/>
                </a:rPr>
                <a:t>COMPANY PERFORMANCE ANALYSIS IN 2019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59820"/>
              <a:ext cx="9452060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527233"/>
              <a:ext cx="945206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COMPANY PERFORMANCE ANALYSIS IN 2020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87053"/>
              <a:ext cx="9452060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3260559" y="7884394"/>
            <a:ext cx="4860778" cy="2777518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9" name="TextBox 9"/>
          <p:cNvSpPr txBox="1"/>
          <p:nvPr/>
        </p:nvSpPr>
        <p:spPr>
          <a:xfrm>
            <a:off x="907343" y="73304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282" y="-321367"/>
            <a:ext cx="19006794" cy="3475843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151250"/>
            <a:ext cx="1353583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MAJOR REVENUE SOURCES IN 2020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0480" y="8277225"/>
            <a:ext cx="428302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TRADITIONAL ADVERTISING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7807" y="3948592"/>
            <a:ext cx="3908368" cy="3704743"/>
            <a:chOff x="0" y="0"/>
            <a:chExt cx="5211157" cy="4939657"/>
          </a:xfrm>
        </p:grpSpPr>
        <p:sp>
          <p:nvSpPr>
            <p:cNvPr id="6" name="TextBox 6"/>
            <p:cNvSpPr txBox="1"/>
            <p:nvPr/>
          </p:nvSpPr>
          <p:spPr>
            <a:xfrm>
              <a:off x="3606814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58267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29133" y="4192439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51453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830689" y="471121"/>
              <a:ext cx="3549779" cy="3549779"/>
              <a:chOff x="-12700" y="-12700"/>
              <a:chExt cx="25400" cy="25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4BEAB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4A894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4928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77C7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189816" y="3948592"/>
            <a:ext cx="3908368" cy="3704743"/>
            <a:chOff x="0" y="0"/>
            <a:chExt cx="5211157" cy="4939657"/>
          </a:xfrm>
        </p:grpSpPr>
        <p:sp>
          <p:nvSpPr>
            <p:cNvPr id="18" name="TextBox 18"/>
            <p:cNvSpPr txBox="1"/>
            <p:nvPr/>
          </p:nvSpPr>
          <p:spPr>
            <a:xfrm>
              <a:off x="3606814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58267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29133" y="4192439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51453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30689" y="471121"/>
              <a:ext cx="3549779" cy="3549779"/>
              <a:chOff x="-12700" y="-12700"/>
              <a:chExt cx="25400" cy="25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4BEA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4A894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4928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77C70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2861826" y="3948592"/>
            <a:ext cx="3908368" cy="3704743"/>
            <a:chOff x="0" y="0"/>
            <a:chExt cx="5211157" cy="4939657"/>
          </a:xfrm>
        </p:grpSpPr>
        <p:sp>
          <p:nvSpPr>
            <p:cNvPr id="30" name="TextBox 30"/>
            <p:cNvSpPr txBox="1"/>
            <p:nvPr/>
          </p:nvSpPr>
          <p:spPr>
            <a:xfrm>
              <a:off x="3606814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458267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229133" y="4192439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51453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830689" y="471121"/>
              <a:ext cx="3549779" cy="3549779"/>
              <a:chOff x="-12700" y="-12700"/>
              <a:chExt cx="25400" cy="25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4BEAB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4A894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49281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77C70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7002490" y="8277225"/>
            <a:ext cx="428302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SOCIAL MEDIA ADVERTISING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674499" y="8277225"/>
            <a:ext cx="428302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CLIENT SERVICING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11860" y="77996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63" r="6263"/>
          <a:stretch>
            <a:fillRect/>
          </a:stretch>
        </p:blipFill>
        <p:spPr>
          <a:xfrm>
            <a:off x="7310760" y="1028700"/>
            <a:ext cx="8985880" cy="819251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12789" y="1028700"/>
            <a:ext cx="2027539" cy="81968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028700" y="942975"/>
            <a:ext cx="4803560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Presentations are tools that can be used as lectures.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49985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1143" y="-264322"/>
            <a:ext cx="9080950" cy="1085367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657754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QUARTERLY GROWTH IN 2020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43875"/>
            <a:ext cx="657754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Graphs and charts are visual aids that help add more context.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23379" y="3101338"/>
            <a:ext cx="7335921" cy="6009515"/>
            <a:chOff x="0" y="0"/>
            <a:chExt cx="9781227" cy="8012687"/>
          </a:xfrm>
        </p:grpSpPr>
        <p:sp>
          <p:nvSpPr>
            <p:cNvPr id="6" name="TextBox 6"/>
            <p:cNvSpPr txBox="1"/>
            <p:nvPr/>
          </p:nvSpPr>
          <p:spPr>
            <a:xfrm>
              <a:off x="381595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261522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41448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21375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01301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81595" y="163068"/>
              <a:ext cx="9399632" cy="7523483"/>
              <a:chOff x="0" y="0"/>
              <a:chExt cx="9399632" cy="752348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9399632" cy="7536183"/>
              </a:xfrm>
              <a:custGeom>
                <a:avLst/>
                <a:gdLst/>
                <a:ahLst/>
                <a:cxnLst/>
                <a:rect l="l" t="t" r="r" b="b"/>
                <a:pathLst>
                  <a:path w="9399632" h="7536183">
                    <a:moveTo>
                      <a:pt x="0" y="0"/>
                    </a:moveTo>
                    <a:lnTo>
                      <a:pt x="9399632" y="0"/>
                    </a:lnTo>
                    <a:lnTo>
                      <a:pt x="9399632" y="12700"/>
                    </a:lnTo>
                    <a:lnTo>
                      <a:pt x="0" y="12700"/>
                    </a:lnTo>
                    <a:close/>
                    <a:moveTo>
                      <a:pt x="0" y="1880871"/>
                    </a:moveTo>
                    <a:lnTo>
                      <a:pt x="9399632" y="1880871"/>
                    </a:lnTo>
                    <a:lnTo>
                      <a:pt x="9399632" y="1893571"/>
                    </a:lnTo>
                    <a:lnTo>
                      <a:pt x="0" y="1893571"/>
                    </a:lnTo>
                    <a:close/>
                    <a:moveTo>
                      <a:pt x="0" y="3761741"/>
                    </a:moveTo>
                    <a:lnTo>
                      <a:pt x="9399632" y="3761741"/>
                    </a:lnTo>
                    <a:lnTo>
                      <a:pt x="9399632" y="3774441"/>
                    </a:lnTo>
                    <a:lnTo>
                      <a:pt x="0" y="3774441"/>
                    </a:lnTo>
                    <a:close/>
                    <a:moveTo>
                      <a:pt x="0" y="5642612"/>
                    </a:moveTo>
                    <a:lnTo>
                      <a:pt x="9399632" y="5642612"/>
                    </a:lnTo>
                    <a:lnTo>
                      <a:pt x="9399632" y="5655312"/>
                    </a:lnTo>
                    <a:lnTo>
                      <a:pt x="0" y="5655312"/>
                    </a:lnTo>
                    <a:close/>
                    <a:moveTo>
                      <a:pt x="0" y="7523483"/>
                    </a:moveTo>
                    <a:lnTo>
                      <a:pt x="9399632" y="7523483"/>
                    </a:lnTo>
                    <a:lnTo>
                      <a:pt x="9399632" y="7536183"/>
                    </a:lnTo>
                    <a:lnTo>
                      <a:pt x="0" y="7536183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33246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30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14116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594987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10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598" y="7475858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81595" y="163068"/>
              <a:ext cx="9399632" cy="7523483"/>
              <a:chOff x="0" y="0"/>
              <a:chExt cx="9399632" cy="752348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76463" y="2610851"/>
                <a:ext cx="1961209" cy="1590281"/>
              </a:xfrm>
              <a:custGeom>
                <a:avLst/>
                <a:gdLst/>
                <a:ahLst/>
                <a:cxnLst/>
                <a:rect l="l" t="t" r="r" b="b"/>
                <a:pathLst>
                  <a:path w="1961209" h="1590281">
                    <a:moveTo>
                      <a:pt x="127000" y="1527065"/>
                    </a:moveTo>
                    <a:cubicBezTo>
                      <a:pt x="126844" y="1492106"/>
                      <a:pt x="98460" y="1463848"/>
                      <a:pt x="63500" y="1463848"/>
                    </a:cubicBezTo>
                    <a:cubicBezTo>
                      <a:pt x="28541" y="1463848"/>
                      <a:pt x="157" y="1492106"/>
                      <a:pt x="0" y="1527065"/>
                    </a:cubicBezTo>
                    <a:cubicBezTo>
                      <a:pt x="157" y="1562024"/>
                      <a:pt x="28541" y="1590281"/>
                      <a:pt x="63500" y="1590281"/>
                    </a:cubicBezTo>
                    <a:cubicBezTo>
                      <a:pt x="98460" y="1590281"/>
                      <a:pt x="126844" y="1562024"/>
                      <a:pt x="127000" y="1527065"/>
                    </a:cubicBezTo>
                    <a:close/>
                    <a:moveTo>
                      <a:pt x="45717" y="1504697"/>
                    </a:moveTo>
                    <a:lnTo>
                      <a:pt x="81283" y="1549432"/>
                    </a:lnTo>
                    <a:lnTo>
                      <a:pt x="1961209" y="44735"/>
                    </a:lnTo>
                    <a:lnTo>
                      <a:pt x="1925644" y="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756390" y="2570002"/>
                <a:ext cx="1951590" cy="654862"/>
              </a:xfrm>
              <a:custGeom>
                <a:avLst/>
                <a:gdLst/>
                <a:ahLst/>
                <a:cxnLst/>
                <a:rect l="l" t="t" r="r" b="b"/>
                <a:pathLst>
                  <a:path w="1951590" h="65486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664" y="35833"/>
                    </a:moveTo>
                    <a:lnTo>
                      <a:pt x="55335" y="90601"/>
                    </a:lnTo>
                    <a:lnTo>
                      <a:pt x="1935262" y="654862"/>
                    </a:lnTo>
                    <a:lnTo>
                      <a:pt x="1951590" y="600094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4636316" y="922075"/>
                <a:ext cx="1965322" cy="2338622"/>
              </a:xfrm>
              <a:custGeom>
                <a:avLst/>
                <a:gdLst/>
                <a:ahLst/>
                <a:cxnLst/>
                <a:rect l="l" t="t" r="r" b="b"/>
                <a:pathLst>
                  <a:path w="1965322" h="2338622">
                    <a:moveTo>
                      <a:pt x="127000" y="2275405"/>
                    </a:moveTo>
                    <a:cubicBezTo>
                      <a:pt x="126844" y="2240446"/>
                      <a:pt x="98459" y="2212189"/>
                      <a:pt x="63500" y="2212189"/>
                    </a:cubicBezTo>
                    <a:cubicBezTo>
                      <a:pt x="28540" y="2212189"/>
                      <a:pt x="156" y="2240446"/>
                      <a:pt x="0" y="2275405"/>
                    </a:cubicBezTo>
                    <a:cubicBezTo>
                      <a:pt x="156" y="2310365"/>
                      <a:pt x="28540" y="2338622"/>
                      <a:pt x="63500" y="2338622"/>
                    </a:cubicBezTo>
                    <a:cubicBezTo>
                      <a:pt x="98459" y="2338622"/>
                      <a:pt x="126844" y="2310365"/>
                      <a:pt x="127000" y="2275405"/>
                    </a:cubicBezTo>
                    <a:close/>
                    <a:moveTo>
                      <a:pt x="41604" y="2257045"/>
                    </a:moveTo>
                    <a:lnTo>
                      <a:pt x="85396" y="2293766"/>
                    </a:lnTo>
                    <a:lnTo>
                      <a:pt x="1965322" y="36721"/>
                    </a:lnTo>
                    <a:lnTo>
                      <a:pt x="1921531" y="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516243" y="689132"/>
                <a:ext cx="2006926" cy="314520"/>
              </a:xfrm>
              <a:custGeom>
                <a:avLst/>
                <a:gdLst/>
                <a:ahLst/>
                <a:cxnLst/>
                <a:rect l="l" t="t" r="r" b="b"/>
                <a:pathLst>
                  <a:path w="2006926" h="314520">
                    <a:moveTo>
                      <a:pt x="127000" y="251303"/>
                    </a:moveTo>
                    <a:cubicBezTo>
                      <a:pt x="126843" y="216344"/>
                      <a:pt x="98459" y="188087"/>
                      <a:pt x="63500" y="188087"/>
                    </a:cubicBezTo>
                    <a:cubicBezTo>
                      <a:pt x="28540" y="188087"/>
                      <a:pt x="156" y="216344"/>
                      <a:pt x="0" y="251303"/>
                    </a:cubicBezTo>
                    <a:cubicBezTo>
                      <a:pt x="156" y="286263"/>
                      <a:pt x="28540" y="314520"/>
                      <a:pt x="63500" y="314520"/>
                    </a:cubicBezTo>
                    <a:cubicBezTo>
                      <a:pt x="98459" y="314520"/>
                      <a:pt x="126843" y="286263"/>
                      <a:pt x="127000" y="251303"/>
                    </a:cubicBezTo>
                    <a:close/>
                    <a:moveTo>
                      <a:pt x="60673" y="222868"/>
                    </a:moveTo>
                    <a:lnTo>
                      <a:pt x="66325" y="279738"/>
                    </a:lnTo>
                    <a:lnTo>
                      <a:pt x="1946251" y="91651"/>
                    </a:lnTo>
                    <a:lnTo>
                      <a:pt x="1940600" y="34781"/>
                    </a:lnTo>
                    <a:close/>
                    <a:moveTo>
                      <a:pt x="2006926" y="63216"/>
                    </a:moveTo>
                    <a:cubicBezTo>
                      <a:pt x="2006769" y="28257"/>
                      <a:pt x="1978386" y="0"/>
                      <a:pt x="1943426" y="0"/>
                    </a:cubicBezTo>
                    <a:cubicBezTo>
                      <a:pt x="1908466" y="0"/>
                      <a:pt x="1880082" y="28257"/>
                      <a:pt x="1879926" y="63216"/>
                    </a:cubicBezTo>
                    <a:cubicBezTo>
                      <a:pt x="1880082" y="98176"/>
                      <a:pt x="1908466" y="126433"/>
                      <a:pt x="1943426" y="126433"/>
                    </a:cubicBezTo>
                    <a:cubicBezTo>
                      <a:pt x="1978386" y="126433"/>
                      <a:pt x="2006769" y="98176"/>
                      <a:pt x="2006926" y="63216"/>
                    </a:cubicBezTo>
                    <a:close/>
                  </a:path>
                </a:pathLst>
              </a:custGeom>
              <a:solidFill>
                <a:srgbClr val="E4D4C5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6268"/>
            <a:ext cx="7569667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MONTHLY GROWTH HIGHLIGHTS IN 2020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88412" y="1028700"/>
            <a:ext cx="5823238" cy="1582546"/>
            <a:chOff x="0" y="0"/>
            <a:chExt cx="7764318" cy="2110061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776431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JANUARY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80066"/>
              <a:ext cx="7764318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069685" y="1028700"/>
            <a:ext cx="56402" cy="9845877"/>
          </a:xfrm>
          <a:prstGeom prst="rect">
            <a:avLst/>
          </a:prstGeom>
          <a:solidFill>
            <a:srgbClr val="E4D4C5"/>
          </a:solidFill>
        </p:spPr>
      </p:sp>
      <p:grpSp>
        <p:nvGrpSpPr>
          <p:cNvPr id="7" name="Group 7"/>
          <p:cNvGrpSpPr/>
          <p:nvPr/>
        </p:nvGrpSpPr>
        <p:grpSpPr>
          <a:xfrm>
            <a:off x="11188412" y="7048500"/>
            <a:ext cx="5823238" cy="1582546"/>
            <a:chOff x="0" y="0"/>
            <a:chExt cx="7764318" cy="2110061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776431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APRIL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0066"/>
              <a:ext cx="7764318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88412" y="3962400"/>
            <a:ext cx="5823238" cy="1582546"/>
            <a:chOff x="0" y="0"/>
            <a:chExt cx="7764318" cy="21100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776431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MARCH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0066"/>
              <a:ext cx="7764318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15693" y="1028700"/>
            <a:ext cx="364388" cy="36438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943893" y="4038600"/>
            <a:ext cx="364388" cy="36438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15693" y="7105650"/>
            <a:ext cx="364388" cy="36438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8034911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1523" y="-348331"/>
            <a:ext cx="19146426" cy="754924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619259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REVENUE ALLOCATION</a:t>
            </a:r>
          </a:p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IN 2020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1223088"/>
            <a:ext cx="7690425" cy="4777550"/>
            <a:chOff x="0" y="0"/>
            <a:chExt cx="10253900" cy="6370067"/>
          </a:xfrm>
        </p:grpSpPr>
        <p:sp>
          <p:nvSpPr>
            <p:cNvPr id="5" name="TextBox 5"/>
            <p:cNvSpPr txBox="1"/>
            <p:nvPr/>
          </p:nvSpPr>
          <p:spPr>
            <a:xfrm>
              <a:off x="381595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59887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738179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416471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94763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773054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6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81595" y="163068"/>
              <a:ext cx="9872305" cy="5880863"/>
              <a:chOff x="0" y="0"/>
              <a:chExt cx="9872305" cy="58808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9872304" cy="5893563"/>
              </a:xfrm>
              <a:custGeom>
                <a:avLst/>
                <a:gdLst/>
                <a:ahLst/>
                <a:cxnLst/>
                <a:rect l="l" t="t" r="r" b="b"/>
                <a:pathLst>
                  <a:path w="9872304" h="5893563">
                    <a:moveTo>
                      <a:pt x="0" y="0"/>
                    </a:moveTo>
                    <a:lnTo>
                      <a:pt x="9872304" y="0"/>
                    </a:lnTo>
                    <a:lnTo>
                      <a:pt x="9872304" y="12700"/>
                    </a:lnTo>
                    <a:lnTo>
                      <a:pt x="0" y="12700"/>
                    </a:lnTo>
                    <a:close/>
                    <a:moveTo>
                      <a:pt x="0" y="1960288"/>
                    </a:moveTo>
                    <a:lnTo>
                      <a:pt x="9872304" y="1960288"/>
                    </a:lnTo>
                    <a:lnTo>
                      <a:pt x="9872304" y="1972988"/>
                    </a:lnTo>
                    <a:lnTo>
                      <a:pt x="0" y="1972988"/>
                    </a:lnTo>
                    <a:close/>
                    <a:moveTo>
                      <a:pt x="0" y="3920575"/>
                    </a:moveTo>
                    <a:lnTo>
                      <a:pt x="9872304" y="3920575"/>
                    </a:lnTo>
                    <a:lnTo>
                      <a:pt x="9872304" y="3933275"/>
                    </a:lnTo>
                    <a:lnTo>
                      <a:pt x="0" y="3933275"/>
                    </a:lnTo>
                    <a:close/>
                    <a:moveTo>
                      <a:pt x="0" y="5880863"/>
                    </a:moveTo>
                    <a:lnTo>
                      <a:pt x="9872304" y="5880863"/>
                    </a:lnTo>
                    <a:lnTo>
                      <a:pt x="9872304" y="5893563"/>
                    </a:lnTo>
                    <a:lnTo>
                      <a:pt x="0" y="5893563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12663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72950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598" y="5833238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1595" y="163068"/>
              <a:ext cx="9872305" cy="5880863"/>
              <a:chOff x="0" y="0"/>
              <a:chExt cx="9872305" cy="58808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4894369"/>
                <a:ext cx="1480846" cy="986494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986494">
                    <a:moveTo>
                      <a:pt x="0" y="986494"/>
                    </a:moveTo>
                    <a:lnTo>
                      <a:pt x="0" y="118468"/>
                    </a:lnTo>
                    <a:lnTo>
                      <a:pt x="0" y="118468"/>
                    </a:lnTo>
                    <a:cubicBezTo>
                      <a:pt x="0" y="53040"/>
                      <a:pt x="53040" y="0"/>
                      <a:pt x="118468" y="0"/>
                    </a:cubicBezTo>
                    <a:lnTo>
                      <a:pt x="1362378" y="0"/>
                    </a:lnTo>
                    <a:cubicBezTo>
                      <a:pt x="1427806" y="0"/>
                      <a:pt x="1480846" y="53040"/>
                      <a:pt x="1480846" y="118468"/>
                    </a:cubicBezTo>
                    <a:lnTo>
                      <a:pt x="1480846" y="986494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678292" y="3914225"/>
                <a:ext cx="1480846" cy="1966637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1966637">
                    <a:moveTo>
                      <a:pt x="0" y="1966638"/>
                    </a:moveTo>
                    <a:lnTo>
                      <a:pt x="0" y="118468"/>
                    </a:lnTo>
                    <a:cubicBezTo>
                      <a:pt x="0" y="87049"/>
                      <a:pt x="12481" y="56916"/>
                      <a:pt x="34698" y="34699"/>
                    </a:cubicBezTo>
                    <a:cubicBezTo>
                      <a:pt x="56915" y="12482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393797" y="0"/>
                      <a:pt x="1423930" y="12482"/>
                      <a:pt x="1446147" y="34699"/>
                    </a:cubicBezTo>
                    <a:cubicBezTo>
                      <a:pt x="1468364" y="56916"/>
                      <a:pt x="1480846" y="87049"/>
                      <a:pt x="1480846" y="118468"/>
                    </a:cubicBezTo>
                    <a:lnTo>
                      <a:pt x="1480846" y="1966638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356583" y="2934082"/>
                <a:ext cx="1480846" cy="2946781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2946781">
                    <a:moveTo>
                      <a:pt x="0" y="2946781"/>
                    </a:moveTo>
                    <a:lnTo>
                      <a:pt x="0" y="118467"/>
                    </a:lnTo>
                    <a:cubicBezTo>
                      <a:pt x="0" y="87048"/>
                      <a:pt x="12482" y="56915"/>
                      <a:pt x="34699" y="34698"/>
                    </a:cubicBezTo>
                    <a:cubicBezTo>
                      <a:pt x="56916" y="12481"/>
                      <a:pt x="87049" y="0"/>
                      <a:pt x="118468" y="0"/>
                    </a:cubicBezTo>
                    <a:lnTo>
                      <a:pt x="1362379" y="0"/>
                    </a:lnTo>
                    <a:cubicBezTo>
                      <a:pt x="1427806" y="0"/>
                      <a:pt x="1480846" y="53039"/>
                      <a:pt x="1480846" y="118467"/>
                    </a:cubicBezTo>
                    <a:lnTo>
                      <a:pt x="1480846" y="2946781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5034875" y="1953938"/>
                <a:ext cx="1480846" cy="3926925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3926925">
                    <a:moveTo>
                      <a:pt x="0" y="3926925"/>
                    </a:moveTo>
                    <a:lnTo>
                      <a:pt x="0" y="118467"/>
                    </a:lnTo>
                    <a:cubicBezTo>
                      <a:pt x="0" y="87048"/>
                      <a:pt x="12482" y="56915"/>
                      <a:pt x="34699" y="34698"/>
                    </a:cubicBezTo>
                    <a:cubicBezTo>
                      <a:pt x="56916" y="12481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427806" y="0"/>
                      <a:pt x="1480846" y="53039"/>
                      <a:pt x="1480846" y="118467"/>
                    </a:cubicBezTo>
                    <a:lnTo>
                      <a:pt x="1480846" y="3926925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713167" y="973794"/>
                <a:ext cx="1480846" cy="4907069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4907069">
                    <a:moveTo>
                      <a:pt x="0" y="4907069"/>
                    </a:moveTo>
                    <a:lnTo>
                      <a:pt x="0" y="118467"/>
                    </a:lnTo>
                    <a:cubicBezTo>
                      <a:pt x="0" y="87048"/>
                      <a:pt x="12481" y="56915"/>
                      <a:pt x="34699" y="34698"/>
                    </a:cubicBezTo>
                    <a:cubicBezTo>
                      <a:pt x="56916" y="12481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393798" y="0"/>
                      <a:pt x="1423930" y="12481"/>
                      <a:pt x="1446147" y="34698"/>
                    </a:cubicBezTo>
                    <a:cubicBezTo>
                      <a:pt x="1468365" y="56915"/>
                      <a:pt x="1480846" y="87048"/>
                      <a:pt x="1480846" y="118467"/>
                    </a:cubicBezTo>
                    <a:lnTo>
                      <a:pt x="1480846" y="4907069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8391459" y="-6350"/>
                <a:ext cx="1480845" cy="5887213"/>
              </a:xfrm>
              <a:custGeom>
                <a:avLst/>
                <a:gdLst/>
                <a:ahLst/>
                <a:cxnLst/>
                <a:rect l="l" t="t" r="r" b="b"/>
                <a:pathLst>
                  <a:path w="1480845" h="5887213">
                    <a:moveTo>
                      <a:pt x="0" y="5887213"/>
                    </a:moveTo>
                    <a:lnTo>
                      <a:pt x="0" y="118468"/>
                    </a:lnTo>
                    <a:cubicBezTo>
                      <a:pt x="0" y="87048"/>
                      <a:pt x="12482" y="56915"/>
                      <a:pt x="34699" y="34698"/>
                    </a:cubicBezTo>
                    <a:cubicBezTo>
                      <a:pt x="56916" y="12481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427806" y="0"/>
                      <a:pt x="1480845" y="53040"/>
                      <a:pt x="1480845" y="118468"/>
                    </a:cubicBezTo>
                    <a:lnTo>
                      <a:pt x="1480845" y="5887213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</p:grpSp>
      </p:grpSp>
      <p:sp>
        <p:nvSpPr>
          <p:cNvPr id="24" name="TextBox 24"/>
          <p:cNvSpPr txBox="1"/>
          <p:nvPr/>
        </p:nvSpPr>
        <p:spPr>
          <a:xfrm>
            <a:off x="1028700" y="8429625"/>
            <a:ext cx="133317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Graphs and charts are visual aids that help add more context.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32087" y="797989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1" spc="340">
                <a:solidFill>
                  <a:srgbClr val="4D4A46"/>
                </a:solidFill>
                <a:latin typeface="Clear Sans Regular"/>
              </a:rPr>
              <a:t>TOPIC 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6746" y="2542152"/>
            <a:ext cx="8694507" cy="5202697"/>
            <a:chOff x="0" y="0"/>
            <a:chExt cx="11592676" cy="693692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>
                  <a:solidFill>
                    <a:srgbClr val="4D4A46"/>
                  </a:solidFill>
                  <a:latin typeface="Clear Sans Bold"/>
                </a:rPr>
                <a:t>REPORT OUTLINE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526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Words from the Chairman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Key Company Goals for 2020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New Services Offered this Year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Newly Serviced Territories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Business Performance Review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Analysis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-30">
                  <a:solidFill>
                    <a:srgbClr val="4D4A46"/>
                  </a:solidFill>
                  <a:latin typeface="Clear Sans Thin"/>
                </a:rPr>
                <a:t>Financial Statements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1253" y="8357870"/>
            <a:ext cx="14498047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80"/>
              </a:lnSpc>
            </a:pPr>
            <a:r>
              <a:rPr lang="en-US" sz="5600" b="0" i="0" spc="168">
                <a:solidFill>
                  <a:srgbClr val="4D4A46"/>
                </a:solidFill>
                <a:latin typeface="Clear Sans Regular"/>
              </a:rPr>
              <a:t>Financial Statements 2020</a:t>
            </a:r>
          </a:p>
        </p:txBody>
      </p:sp>
      <p:sp>
        <p:nvSpPr>
          <p:cNvPr id="3" name="AutoShape 3"/>
          <p:cNvSpPr/>
          <p:nvPr/>
        </p:nvSpPr>
        <p:spPr>
          <a:xfrm>
            <a:off x="2719879" y="-1559"/>
            <a:ext cx="15589118" cy="756867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3801647" y="1028700"/>
            <a:ext cx="5595058" cy="1684058"/>
            <a:chOff x="0" y="0"/>
            <a:chExt cx="7460077" cy="224541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BALANCE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485696" y="-59875"/>
            <a:ext cx="38046" cy="7626996"/>
          </a:xfrm>
          <a:prstGeom prst="rect">
            <a:avLst/>
          </a:prstGeom>
          <a:solidFill>
            <a:srgbClr val="4D4A46">
              <a:alpha val="34901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2719879" y="3769576"/>
            <a:ext cx="16386111" cy="26409"/>
          </a:xfrm>
          <a:prstGeom prst="rect">
            <a:avLst/>
          </a:prstGeom>
          <a:solidFill>
            <a:srgbClr val="4D4A46">
              <a:alpha val="34901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11584823" y="1028700"/>
            <a:ext cx="5595058" cy="1684058"/>
            <a:chOff x="0" y="0"/>
            <a:chExt cx="7460077" cy="22454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INCOME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01647" y="4715846"/>
            <a:ext cx="5595058" cy="1684058"/>
            <a:chOff x="0" y="0"/>
            <a:chExt cx="7460077" cy="22454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CASH FLOWS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64242" y="4715846"/>
            <a:ext cx="5595058" cy="1684058"/>
            <a:chOff x="0" y="0"/>
            <a:chExt cx="7460077" cy="224541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SHAREHOLDERS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0369" y="82921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15528" y="-468938"/>
            <a:ext cx="7546835" cy="237850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324042" y="2212133"/>
            <a:ext cx="7538321" cy="7046167"/>
            <a:chOff x="0" y="0"/>
            <a:chExt cx="10051095" cy="939488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4261" r="14261"/>
            <a:stretch>
              <a:fillRect/>
            </a:stretch>
          </p:blipFill>
          <p:spPr>
            <a:xfrm>
              <a:off x="0" y="0"/>
              <a:ext cx="4962048" cy="463394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8510" r="10147"/>
            <a:stretch>
              <a:fillRect/>
            </a:stretch>
          </p:blipFill>
          <p:spPr>
            <a:xfrm>
              <a:off x="5089048" y="0"/>
              <a:ext cx="4962048" cy="463394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0565" r="18092"/>
            <a:stretch>
              <a:fillRect/>
            </a:stretch>
          </p:blipFill>
          <p:spPr>
            <a:xfrm>
              <a:off x="0" y="4760944"/>
              <a:ext cx="4962048" cy="463394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14328" r="14328"/>
            <a:stretch>
              <a:fillRect/>
            </a:stretch>
          </p:blipFill>
          <p:spPr>
            <a:xfrm>
              <a:off x="5089048" y="4760944"/>
              <a:ext cx="4962048" cy="463394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922213" y="6756725"/>
            <a:ext cx="5337087" cy="2501575"/>
            <a:chOff x="0" y="0"/>
            <a:chExt cx="7116116" cy="333543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116116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79"/>
                </a:lnSpc>
              </a:pPr>
              <a:r>
                <a:rPr lang="en-US" sz="3400" spc="340">
                  <a:solidFill>
                    <a:srgbClr val="4D4A46"/>
                  </a:solidFill>
                  <a:latin typeface="Clear Sans Regular"/>
                </a:rPr>
                <a:t>COMPANY HIGHLIGHTS IN 2020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78108"/>
              <a:ext cx="7116116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13133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0458" y="-359397"/>
            <a:ext cx="7426642" cy="110057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1816365" y="1019175"/>
            <a:ext cx="5442935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MARCHING TOWARDS</a:t>
            </a:r>
          </a:p>
          <a:p>
            <a:pPr algn="r"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A FRUITFUL 2021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636347"/>
            <a:ext cx="8734442" cy="5621953"/>
            <a:chOff x="0" y="0"/>
            <a:chExt cx="11645923" cy="74959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1645923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MAINTAIN STRONG CLIENT RELATIONSHIPS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68792"/>
              <a:ext cx="116459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communication tools.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74301"/>
              <a:ext cx="1164592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CONTINUE SERVICE INNOVATION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84702"/>
              <a:ext cx="116459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communication tools.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890212"/>
              <a:ext cx="1164592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ENTER NEW INDUSTRIES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00613"/>
              <a:ext cx="1164592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communication tools.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6853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8491"/>
            <a:ext cx="85804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ACTIONABLE ITEMS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5972607"/>
            <a:ext cx="10982452" cy="3285693"/>
          </a:xfrm>
          <a:prstGeom prst="rect">
            <a:avLst/>
          </a:prstGeom>
          <a:solidFill>
            <a:srgbClr val="E4D4C5">
              <a:alpha val="19607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727803" y="6862979"/>
            <a:ext cx="262871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Q1 2021</a:t>
            </a:r>
          </a:p>
          <a:p>
            <a:pPr algn="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Q2-Q3 2021</a:t>
            </a:r>
          </a:p>
          <a:p>
            <a:pPr algn="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Q4 2021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082339" y="-294733"/>
            <a:ext cx="5300736" cy="10876466"/>
            <a:chOff x="0" y="0"/>
            <a:chExt cx="7067648" cy="1450195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4677" r="24677"/>
            <a:stretch>
              <a:fillRect/>
            </a:stretch>
          </p:blipFill>
          <p:spPr>
            <a:xfrm>
              <a:off x="0" y="0"/>
              <a:ext cx="7067648" cy="950710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470" r="470"/>
            <a:stretch>
              <a:fillRect/>
            </a:stretch>
          </p:blipFill>
          <p:spPr>
            <a:xfrm>
              <a:off x="0" y="9748403"/>
              <a:ext cx="7067648" cy="475355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861315" y="6862979"/>
            <a:ext cx="645073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WIDEN SERVICE PORTFOLIO</a:t>
            </a:r>
          </a:p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ADD COMPANY CERTIFICATION</a:t>
            </a:r>
          </a:p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PURCHASE LICENSES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2356" y="1248628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5707"/>
            <a:ext cx="3415083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THE FINANCE TEAM</a:t>
            </a:r>
          </a:p>
        </p:txBody>
      </p:sp>
      <p:sp>
        <p:nvSpPr>
          <p:cNvPr id="3" name="AutoShape 3"/>
          <p:cNvSpPr/>
          <p:nvPr/>
        </p:nvSpPr>
        <p:spPr>
          <a:xfrm>
            <a:off x="5631032" y="4831706"/>
            <a:ext cx="3585607" cy="44265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6060989" y="7699340"/>
            <a:ext cx="272569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Senior Finance Manager</a:t>
            </a:r>
          </a:p>
        </p:txBody>
      </p:sp>
      <p:sp>
        <p:nvSpPr>
          <p:cNvPr id="5" name="AutoShape 5"/>
          <p:cNvSpPr/>
          <p:nvPr/>
        </p:nvSpPr>
        <p:spPr>
          <a:xfrm>
            <a:off x="13673693" y="4831706"/>
            <a:ext cx="3585607" cy="44265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366" t="10478" r="54060" b="33280"/>
          <a:stretch>
            <a:fillRect/>
          </a:stretch>
        </p:blipFill>
        <p:spPr>
          <a:xfrm>
            <a:off x="13688789" y="1025232"/>
            <a:ext cx="3570511" cy="3567484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9652363" y="4831706"/>
            <a:ext cx="3585607" cy="44265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6068537" y="5186055"/>
            <a:ext cx="272569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LILA DAWSON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48007" r="5818" b="30754"/>
          <a:stretch>
            <a:fillRect/>
          </a:stretch>
        </p:blipFill>
        <p:spPr>
          <a:xfrm>
            <a:off x="9652363" y="1028700"/>
            <a:ext cx="3570511" cy="35674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9688" t="7751" r="50504" b="32550"/>
          <a:stretch>
            <a:fillRect/>
          </a:stretch>
        </p:blipFill>
        <p:spPr>
          <a:xfrm>
            <a:off x="5646128" y="1028700"/>
            <a:ext cx="3570511" cy="356748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70998" y="8270840"/>
            <a:ext cx="27256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Legal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2320" y="5186055"/>
            <a:ext cx="272569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JASON MULLER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9876" y="7661310"/>
            <a:ext cx="272569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Public Accountant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11198" y="5186055"/>
            <a:ext cx="283978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GRACE CUDDINGTON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7846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24345"/>
            <a:ext cx="4931907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GET IN TOUCH WITH FINANCE</a:t>
            </a:r>
          </a:p>
        </p:txBody>
      </p:sp>
      <p:sp>
        <p:nvSpPr>
          <p:cNvPr id="3" name="AutoShape 3"/>
          <p:cNvSpPr/>
          <p:nvPr/>
        </p:nvSpPr>
        <p:spPr>
          <a:xfrm>
            <a:off x="6886966" y="-340382"/>
            <a:ext cx="7802171" cy="1089170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7865973" y="2629470"/>
            <a:ext cx="5844158" cy="4952001"/>
            <a:chOff x="0" y="0"/>
            <a:chExt cx="7792210" cy="660266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77922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MAILING ADDRESS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871"/>
              <a:ext cx="77922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123 Anywhere Street, Any City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37153"/>
              <a:ext cx="77922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PHONE NUMBER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47599"/>
              <a:ext cx="77922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123-456-7890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996896"/>
              <a:ext cx="77922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907343"/>
              <a:ext cx="77922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hello@reallygreatsite.com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90503" y="446888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REFLECTION AND MOTIVATION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603442"/>
            <a:ext cx="7118892" cy="5061102"/>
            <a:chOff x="0" y="0"/>
            <a:chExt cx="9491856" cy="67481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5248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r>
                <a:rPr lang="en-US" sz="6000" b="0" i="0" spc="179">
                  <a:solidFill>
                    <a:srgbClr val="4D4A46"/>
                  </a:solidFill>
                  <a:latin typeface="Clear Sans Thin"/>
                </a:rPr>
                <a:t>If we boost productivity,</a:t>
              </a:r>
            </a:p>
            <a:p>
              <a:pPr algn="r">
                <a:lnSpc>
                  <a:spcPts val="7800"/>
                </a:lnSpc>
              </a:pPr>
              <a:r>
                <a:rPr lang="en-US" sz="6000" b="0" i="0" spc="179">
                  <a:solidFill>
                    <a:srgbClr val="4D4A46"/>
                  </a:solidFill>
                  <a:latin typeface="Clear Sans Thin"/>
                </a:rPr>
                <a:t>we can improve economic growth.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TONY ABBOTT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6166" b="6166"/>
          <a:stretch>
            <a:fillRect/>
          </a:stretch>
        </p:blipFill>
        <p:spPr>
          <a:xfrm>
            <a:off x="1028700" y="3227496"/>
            <a:ext cx="6528227" cy="381299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296965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86" r="54548"/>
          <a:stretch>
            <a:fillRect/>
          </a:stretch>
        </p:blipFill>
        <p:spPr>
          <a:xfrm>
            <a:off x="2969650" y="1566383"/>
            <a:ext cx="5920974" cy="90136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5400000">
            <a:off x="-2655131" y="4888419"/>
            <a:ext cx="823378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WORDS FROM OUR CHAIRMAN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52331" y="1028700"/>
            <a:ext cx="6506969" cy="4155698"/>
            <a:chOff x="0" y="0"/>
            <a:chExt cx="8675959" cy="554093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200"/>
                </a:lnSpc>
              </a:pPr>
              <a:r>
                <a:rPr lang="en-US" sz="6000" b="1" spc="179">
                  <a:solidFill>
                    <a:srgbClr val="4D4A46"/>
                  </a:solidFill>
                  <a:latin typeface="Clear Sans Bold"/>
                </a:rPr>
                <a:t>THE PAST 365 DAYS AS A COMPANY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5882" y="4083606"/>
              <a:ext cx="746007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103396"/>
            <a:ext cx="466374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CLIENT SURVEY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16661" y="123854"/>
            <a:ext cx="11842639" cy="5386902"/>
            <a:chOff x="0" y="0"/>
            <a:chExt cx="15790186" cy="7182536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69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r>
                <a:rPr lang="en-US" sz="30000" b="1" spc="-1439">
                  <a:solidFill>
                    <a:srgbClr val="4D4A46"/>
                  </a:solidFill>
                  <a:latin typeface="Clear Sans Bold"/>
                </a:rPr>
                <a:t>100%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CLIENT SATISFACTION FOR 2020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Presentations are tools that can be used as lectures.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67652" y="0"/>
            <a:ext cx="9420348" cy="1055789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553306"/>
            <a:ext cx="619653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>
                <a:solidFill>
                  <a:srgbClr val="4D4A46"/>
                </a:solidFill>
                <a:latin typeface="Clear Sans Bold"/>
              </a:rPr>
              <a:t>KEY COMPANY GOALS FOR 2020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56431" y="1732886"/>
            <a:ext cx="6642789" cy="6821228"/>
            <a:chOff x="0" y="0"/>
            <a:chExt cx="8857052" cy="9094971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INTRODUCE NEW SERVICES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82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4933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EXPAND TO NEW TERRITORIES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5973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72724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RETAIN SATISFIED CLIENTS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3764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8600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45513" y="-251860"/>
            <a:ext cx="15493308" cy="10732513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2894125" cy="4141012"/>
            <a:chOff x="0" y="0"/>
            <a:chExt cx="17192167" cy="552135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7121" r="6463"/>
            <a:stretch>
              <a:fillRect/>
            </a:stretch>
          </p:blipFill>
          <p:spPr>
            <a:xfrm>
              <a:off x="0" y="0"/>
              <a:ext cx="5493656" cy="552135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6854" r="16854"/>
            <a:stretch>
              <a:fillRect/>
            </a:stretch>
          </p:blipFill>
          <p:spPr>
            <a:xfrm>
              <a:off x="5849256" y="0"/>
              <a:ext cx="5493656" cy="552135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6792" r="16792"/>
            <a:stretch>
              <a:fillRect/>
            </a:stretch>
          </p:blipFill>
          <p:spPr>
            <a:xfrm>
              <a:off x="11698511" y="0"/>
              <a:ext cx="5493656" cy="552135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80932" y="5954572"/>
            <a:ext cx="3538401" cy="3157531"/>
            <a:chOff x="0" y="0"/>
            <a:chExt cx="4717867" cy="4210041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4717867" cy="195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 PRODUCTION AND MARKETING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32346"/>
              <a:ext cx="4717867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06562" y="5954572"/>
            <a:ext cx="3538401" cy="2662231"/>
            <a:chOff x="0" y="0"/>
            <a:chExt cx="4717867" cy="35496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4717867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FULL VIDEO AD PRODUCTION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71946"/>
              <a:ext cx="4717867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65596" y="5954572"/>
            <a:ext cx="3538401" cy="2662231"/>
            <a:chOff x="0" y="0"/>
            <a:chExt cx="4717867" cy="35496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4717867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PR AND CRISIS MANAGEMENT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71946"/>
              <a:ext cx="4717867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90503" y="74555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229600"/>
            <a:ext cx="66254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IOS APP MADE FOR CLIENT, FITNESS PALS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6625457" cy="3241298"/>
            <a:chOff x="0" y="0"/>
            <a:chExt cx="8833943" cy="4321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>
                  <a:solidFill>
                    <a:srgbClr val="4D4A46"/>
                  </a:solidFill>
                  <a:latin typeface="Clear Sans Bold"/>
                </a:rPr>
                <a:t>CALORIE COUNTER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9896" y="1855656"/>
            <a:ext cx="3981832" cy="69249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78060" y="4487510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4401" y="2482165"/>
            <a:ext cx="5595058" cy="5322670"/>
            <a:chOff x="0" y="0"/>
            <a:chExt cx="7460077" cy="70968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7460077" cy="4939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0"/>
                </a:lnSpc>
              </a:pPr>
              <a:r>
                <a:rPr lang="en-US" sz="5700" b="0" i="0" spc="171">
                  <a:solidFill>
                    <a:srgbClr val="4D4A46"/>
                  </a:solidFill>
                  <a:latin typeface="Clear Sans Regular"/>
                </a:rPr>
                <a:t>30-second YouTube ad for client, Puppy Nation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639569"/>
              <a:ext cx="746007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9004" r="20408"/>
          <a:stretch>
            <a:fillRect/>
          </a:stretch>
        </p:blipFill>
        <p:spPr>
          <a:xfrm>
            <a:off x="3356991" y="1674301"/>
            <a:ext cx="6625240" cy="872581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3356991" y="-485061"/>
            <a:ext cx="6665204" cy="184345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988248" y="806745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Macintosh PowerPoint</Application>
  <PresentationFormat>Custom</PresentationFormat>
  <Paragraphs>205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Clear Sans Thin</vt:lpstr>
      <vt:lpstr>Clear Sans Regular</vt:lpstr>
      <vt:lpstr>Calibri</vt:lpstr>
      <vt:lpstr>Arial</vt:lpstr>
      <vt:lpstr>Clear Sans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sophie furey</cp:lastModifiedBy>
  <cp:revision>1</cp:revision>
  <dcterms:created xsi:type="dcterms:W3CDTF">2006-08-16T00:00:00Z</dcterms:created>
  <dcterms:modified xsi:type="dcterms:W3CDTF">2019-10-27T19:19:41Z</dcterms:modified>
  <dc:identifier>DADpg5tA-2Q</dc:identifier>
</cp:coreProperties>
</file>